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26" r:id="rId2"/>
  </p:sldMasterIdLst>
  <p:sldIdLst>
    <p:sldId id="256" r:id="rId3"/>
    <p:sldId id="257" r:id="rId4"/>
    <p:sldId id="269" r:id="rId5"/>
    <p:sldId id="261" r:id="rId6"/>
    <p:sldId id="262" r:id="rId7"/>
    <p:sldId id="274" r:id="rId8"/>
    <p:sldId id="266" r:id="rId9"/>
    <p:sldId id="259" r:id="rId10"/>
    <p:sldId id="272" r:id="rId11"/>
    <p:sldId id="273" r:id="rId12"/>
    <p:sldId id="271" r:id="rId13"/>
    <p:sldId id="268" r:id="rId14"/>
  </p:sldIdLst>
  <p:sldSz cx="12192000" cy="6858000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32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353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32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de-DE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589EA-9588-4D48-9723-EF17E139C95B}" type="datetimeFigureOut">
              <a:rPr lang="de-DE" smtClean="0"/>
              <a:t>05.11.2025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A1630-4E5E-449B-B71D-528D509DEE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12368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589EA-9588-4D48-9723-EF17E139C95B}" type="datetimeFigureOut">
              <a:rPr lang="de-DE" smtClean="0"/>
              <a:t>05.11.2025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A1630-4E5E-449B-B71D-528D509DEE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05945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589EA-9588-4D48-9723-EF17E139C95B}" type="datetimeFigureOut">
              <a:rPr lang="de-DE" smtClean="0"/>
              <a:t>05.11.2025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A1630-4E5E-449B-B71D-528D509DEE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61798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589EA-9588-4D48-9723-EF17E139C95B}" type="datetimeFigureOut">
              <a:rPr lang="de-DE" smtClean="0"/>
              <a:t>05.11.2025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A1630-4E5E-449B-B71D-528D509DEE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00121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589EA-9588-4D48-9723-EF17E139C95B}" type="datetimeFigureOut">
              <a:rPr lang="de-DE" smtClean="0"/>
              <a:t>05.11.2025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A1630-4E5E-449B-B71D-528D509DEEDD}" type="slidenum">
              <a:rPr lang="de-DE" smtClean="0"/>
              <a:t>‹Nr.›</a:t>
            </a:fld>
            <a:endParaRPr lang="de-DE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617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589EA-9588-4D48-9723-EF17E139C95B}" type="datetimeFigureOut">
              <a:rPr lang="de-DE" smtClean="0"/>
              <a:t>05.11.2025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A1630-4E5E-449B-B71D-528D509DEEDD}" type="slidenum">
              <a:rPr lang="de-DE" smtClean="0"/>
              <a:t>‹Nr.›</a:t>
            </a:fld>
            <a:endParaRPr lang="de-DE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177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589EA-9588-4D48-9723-EF17E139C95B}" type="datetimeFigureOut">
              <a:rPr lang="de-DE" smtClean="0"/>
              <a:t>05.11.2025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A1630-4E5E-449B-B71D-528D509DEE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7005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589EA-9588-4D48-9723-EF17E139C95B}" type="datetimeFigureOut">
              <a:rPr lang="de-DE" smtClean="0"/>
              <a:t>05.11.2025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A1630-4E5E-449B-B71D-528D509DEE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22433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589EA-9588-4D48-9723-EF17E139C95B}" type="datetimeFigureOut">
              <a:rPr lang="de-DE" smtClean="0"/>
              <a:t>05.11.2025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A1630-4E5E-449B-B71D-528D509DEE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40717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589EA-9588-4D48-9723-EF17E139C95B}" type="datetimeFigureOut">
              <a:rPr lang="de-DE" smtClean="0"/>
              <a:t>05.11.2025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A1630-4E5E-449B-B71D-528D509DEE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97563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589EA-9588-4D48-9723-EF17E139C95B}" type="datetimeFigureOut">
              <a:rPr lang="de-DE" smtClean="0"/>
              <a:t>05.11.2025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A1630-4E5E-449B-B71D-528D509DEE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58730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de-DE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589EA-9588-4D48-9723-EF17E139C95B}" type="datetimeFigureOut">
              <a:rPr lang="de-DE" smtClean="0"/>
              <a:t>05.11.2025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A1630-4E5E-449B-B71D-528D509DEE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32750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589EA-9588-4D48-9723-EF17E139C95B}" type="datetimeFigureOut">
              <a:rPr lang="de-DE" smtClean="0"/>
              <a:t>05.11.2025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A1630-4E5E-449B-B71D-528D509DEE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44350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589EA-9588-4D48-9723-EF17E139C95B}" type="datetimeFigureOut">
              <a:rPr lang="de-DE" smtClean="0"/>
              <a:t>05.11.2025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A1630-4E5E-449B-B71D-528D509DEE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10949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589EA-9588-4D48-9723-EF17E139C95B}" type="datetimeFigureOut">
              <a:rPr lang="de-DE" smtClean="0"/>
              <a:t>05.11.2025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A1630-4E5E-449B-B71D-528D509DEE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587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589EA-9588-4D48-9723-EF17E139C95B}" type="datetimeFigureOut">
              <a:rPr lang="de-DE" smtClean="0"/>
              <a:t>05.11.2025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A1630-4E5E-449B-B71D-528D509DEEDD}" type="slidenum">
              <a:rPr lang="de-DE" smtClean="0"/>
              <a:t>‹Nr.›</a:t>
            </a:fld>
            <a:endParaRPr lang="de-DE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127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589EA-9588-4D48-9723-EF17E139C95B}" type="datetimeFigureOut">
              <a:rPr lang="de-DE" smtClean="0"/>
              <a:t>05.11.2025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A1630-4E5E-449B-B71D-528D509DEEDD}" type="slidenum">
              <a:rPr lang="de-DE" smtClean="0"/>
              <a:t>‹Nr.›</a:t>
            </a:fld>
            <a:endParaRPr lang="de-DE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878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589EA-9588-4D48-9723-EF17E139C95B}" type="datetimeFigureOut">
              <a:rPr lang="de-DE" smtClean="0"/>
              <a:t>05.11.2025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A1630-4E5E-449B-B71D-528D509DEE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08193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589EA-9588-4D48-9723-EF17E139C95B}" type="datetimeFigureOut">
              <a:rPr lang="de-DE" smtClean="0"/>
              <a:t>05.11.2025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A1630-4E5E-449B-B71D-528D509DEE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9040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589EA-9588-4D48-9723-EF17E139C95B}" type="datetimeFigureOut">
              <a:rPr lang="de-DE" smtClean="0"/>
              <a:t>05.11.2025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A1630-4E5E-449B-B71D-528D509DEE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27981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589EA-9588-4D48-9723-EF17E139C95B}" type="datetimeFigureOut">
              <a:rPr lang="de-DE" smtClean="0"/>
              <a:t>05.11.2025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A1630-4E5E-449B-B71D-528D509DEE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83507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589EA-9588-4D48-9723-EF17E139C95B}" type="datetimeFigureOut">
              <a:rPr lang="de-DE" smtClean="0"/>
              <a:t>05.11.2025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A1630-4E5E-449B-B71D-528D509DEE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10379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AEE589EA-9588-4D48-9723-EF17E139C95B}" type="datetimeFigureOut">
              <a:rPr lang="de-DE" smtClean="0"/>
              <a:t>05.11.2025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5A1630-4E5E-449B-B71D-528D509DEE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44882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AEE589EA-9588-4D48-9723-EF17E139C95B}" type="datetimeFigureOut">
              <a:rPr lang="de-DE" smtClean="0"/>
              <a:t>05.11.2025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5A1630-4E5E-449B-B71D-528D509DEE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19270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hyperlink" Target="https://schulaemter.hessen.de/sites/schulaemter.hessen.de/files/2024-11/kurzbeschreibung_2025_landkreis.pdf" TargetMode="Externa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57234" y="3809129"/>
            <a:ext cx="10160875" cy="242916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de-DE" sz="3200" dirty="0"/>
              <a:t/>
            </a:r>
            <a:br>
              <a:rPr lang="de-DE" sz="3200" dirty="0"/>
            </a:br>
            <a:r>
              <a:rPr lang="de-DE" sz="32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sz="3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3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sz="3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32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Informationsabend zum Übergang von der Grundschule zur weiterführenden </a:t>
            </a:r>
            <a:r>
              <a:rPr lang="de-DE" sz="32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Schule – Teil 1 </a:t>
            </a:r>
            <a:br>
              <a:rPr lang="de-DE" sz="32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32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Teil 2 an der weiterführenden Schule </a:t>
            </a:r>
            <a:r>
              <a:rPr lang="de-DE" sz="32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(13.11.2025)</a:t>
            </a:r>
            <a:endParaRPr lang="de-DE" sz="3200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924804" y="279589"/>
            <a:ext cx="566815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etterOMatic!"/>
                <a:ea typeface="Times New Roman" pitchFamily="18" charset="0"/>
                <a:cs typeface="Arabic Typesetting" pitchFamily="66" charset="-78"/>
              </a:rPr>
              <a:t>		</a:t>
            </a:r>
            <a:r>
              <a:rPr kumimoji="0" lang="de-DE" altLang="de-DE" sz="3200" b="1" i="0" u="none" strike="noStrike" cap="none" normalizeH="0" baseline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ea typeface="Times New Roman" pitchFamily="18" charset="0"/>
                <a:cs typeface="Arabic Typesetting" pitchFamily="66" charset="-78"/>
              </a:rPr>
              <a:t>Herzlich</a:t>
            </a:r>
            <a:r>
              <a:rPr kumimoji="0" lang="de-DE" altLang="de-DE" sz="3200" b="1" i="0" u="none" strike="noStrike" cap="none" normalizeH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ea typeface="Times New Roman" pitchFamily="18" charset="0"/>
                <a:cs typeface="Arabic Typesetting" pitchFamily="66" charset="-78"/>
              </a:rPr>
              <a:t> Willkommen</a:t>
            </a:r>
            <a:endParaRPr kumimoji="0" lang="de-DE" altLang="de-DE" sz="3200" b="1" i="0" u="none" strike="noStrike" cap="none" normalizeH="0" baseline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cs typeface="Arial" pitchFamily="34" charset="0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5018" y="800342"/>
            <a:ext cx="3522927" cy="2642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56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/>
        </p:nvSpPr>
        <p:spPr>
          <a:xfrm>
            <a:off x="1527608" y="457200"/>
            <a:ext cx="956526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28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Übergang von </a:t>
            </a:r>
            <a:r>
              <a:rPr lang="de-DE" sz="28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der</a:t>
            </a:r>
            <a:r>
              <a:rPr lang="de-DE" sz="28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Grundschule zur weiterführenden Schule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1527608" y="1597105"/>
            <a:ext cx="8888692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Tx/>
              <a:buAutoNum type="arabicPeriod"/>
            </a:pPr>
            <a:r>
              <a:rPr lang="de-DE" sz="2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Welche </a:t>
            </a:r>
            <a:r>
              <a:rPr lang="de-DE" sz="20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Schulformen gibt es in Hessen?</a:t>
            </a:r>
          </a:p>
          <a:p>
            <a:pPr marL="342900" indent="-342900">
              <a:lnSpc>
                <a:spcPct val="200000"/>
              </a:lnSpc>
              <a:buFontTx/>
              <a:buAutoNum type="arabicPeriod"/>
            </a:pPr>
            <a:r>
              <a:rPr lang="de-DE" sz="20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Wie kann ich mich über die Schulen informieren?</a:t>
            </a: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de-DE" sz="20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Welcher Bildungsgang eignet sich für mein Kind?</a:t>
            </a: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de-DE" sz="20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Wie, wo und wann werde ich beraten? - Übersicht über das </a:t>
            </a:r>
            <a:r>
              <a:rPr lang="de-DE" sz="2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Übergangsverfahren</a:t>
            </a: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de-DE" sz="2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Anmeldebogen</a:t>
            </a:r>
            <a:endParaRPr lang="de-DE" sz="20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de-DE" sz="20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Gibt es noch Fragen?</a:t>
            </a:r>
          </a:p>
          <a:p>
            <a:pPr lvl="1"/>
            <a:endParaRPr lang="de-DE" dirty="0"/>
          </a:p>
          <a:p>
            <a:pPr marL="742950" lvl="1" indent="-285750">
              <a:buFont typeface="Wingdings" panose="05000000000000000000" pitchFamily="2" charset="2"/>
              <a:buChar char="v"/>
            </a:pPr>
            <a:endParaRPr lang="de-DE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2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LetterOMatic!" charset="0"/>
                <a:ea typeface="Times New Roman" pitchFamily="18" charset="0"/>
                <a:cs typeface="Arabic Typesetting" pitchFamily="66" charset="-78"/>
              </a:rPr>
              <a:t>		</a:t>
            </a:r>
            <a:endParaRPr kumimoji="0" lang="de-DE" alt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84841"/>
            <a:ext cx="1527608" cy="1473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015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2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LetterOMatic!" charset="0"/>
                <a:ea typeface="Times New Roman" pitchFamily="18" charset="0"/>
                <a:cs typeface="Arabic Typesetting" pitchFamily="66" charset="-78"/>
              </a:rPr>
              <a:t>		</a:t>
            </a:r>
            <a:endParaRPr kumimoji="0" lang="de-DE" alt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7" name="Grafik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84841"/>
            <a:ext cx="1527608" cy="1473159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3980" y="0"/>
            <a:ext cx="9082012" cy="6807998"/>
          </a:xfrm>
          <a:prstGeom prst="rect">
            <a:avLst/>
          </a:prstGeom>
        </p:spPr>
      </p:pic>
      <p:sp>
        <p:nvSpPr>
          <p:cNvPr id="3" name="Pfeil nach rechts 2"/>
          <p:cNvSpPr/>
          <p:nvPr/>
        </p:nvSpPr>
        <p:spPr>
          <a:xfrm>
            <a:off x="1387707" y="3924661"/>
            <a:ext cx="828136" cy="396816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Jetzt</a:t>
            </a:r>
            <a:endParaRPr lang="de-DE" dirty="0"/>
          </a:p>
        </p:txBody>
      </p:sp>
      <p:sp>
        <p:nvSpPr>
          <p:cNvPr id="7" name="Pfeil nach rechts 6"/>
          <p:cNvSpPr/>
          <p:nvPr/>
        </p:nvSpPr>
        <p:spPr>
          <a:xfrm>
            <a:off x="2268747" y="2233781"/>
            <a:ext cx="1040921" cy="460076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WLS</a:t>
            </a:r>
            <a:endParaRPr lang="de-DE" dirty="0"/>
          </a:p>
        </p:txBody>
      </p:sp>
      <p:sp>
        <p:nvSpPr>
          <p:cNvPr id="9" name="Pfeil nach rechts 8"/>
          <p:cNvSpPr/>
          <p:nvPr/>
        </p:nvSpPr>
        <p:spPr>
          <a:xfrm>
            <a:off x="867247" y="1258896"/>
            <a:ext cx="1040921" cy="460076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WLS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16280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2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LetterOMatic!" charset="0"/>
                <a:ea typeface="Times New Roman" pitchFamily="18" charset="0"/>
                <a:cs typeface="Arabic Typesetting" pitchFamily="66" charset="-78"/>
              </a:rPr>
              <a:t>		</a:t>
            </a:r>
            <a:endParaRPr kumimoji="0" lang="de-DE" alt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84841"/>
            <a:ext cx="1527608" cy="1473159"/>
          </a:xfrm>
          <a:prstGeom prst="rect">
            <a:avLst/>
          </a:prstGeom>
        </p:spPr>
      </p:pic>
      <p:sp>
        <p:nvSpPr>
          <p:cNvPr id="8" name="Rechteck 7"/>
          <p:cNvSpPr/>
          <p:nvPr/>
        </p:nvSpPr>
        <p:spPr>
          <a:xfrm>
            <a:off x="1527608" y="1368264"/>
            <a:ext cx="912552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400" b="1" dirty="0">
                <a:solidFill>
                  <a:schemeClr val="accent1">
                    <a:lumMod val="50000"/>
                  </a:schemeClr>
                </a:solidFill>
              </a:rPr>
              <a:t>Hauptschule</a:t>
            </a:r>
          </a:p>
          <a:p>
            <a:r>
              <a:rPr lang="de-DE" dirty="0">
                <a:solidFill>
                  <a:schemeClr val="accent1">
                    <a:lumMod val="50000"/>
                  </a:schemeClr>
                </a:solidFill>
              </a:rPr>
              <a:t>-   Schlüsselqualifikationen zur Bewältigung der Anforderungen des Berufs- und Arbeitslebens</a:t>
            </a:r>
            <a:br>
              <a:rPr lang="de-DE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de-DE" dirty="0">
                <a:solidFill>
                  <a:schemeClr val="accent1">
                    <a:lumMod val="50000"/>
                  </a:schemeClr>
                </a:solidFill>
              </a:rPr>
              <a:t>-   praktische Fragestellungen </a:t>
            </a:r>
            <a:br>
              <a:rPr lang="de-DE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de-DE" dirty="0">
                <a:solidFill>
                  <a:schemeClr val="accent1">
                    <a:lumMod val="50000"/>
                  </a:schemeClr>
                </a:solidFill>
              </a:rPr>
              <a:t>-   Jahrgangsstufen 5 bis 9 mit Hauptschulabschluss bzw. qualifiziertem Hauptschulabschluss </a:t>
            </a:r>
          </a:p>
          <a:p>
            <a:r>
              <a:rPr lang="de-DE" dirty="0">
                <a:solidFill>
                  <a:schemeClr val="accent1">
                    <a:lumMod val="50000"/>
                  </a:schemeClr>
                </a:solidFill>
              </a:rPr>
              <a:t>    (zus. Prüfung im Fach Englisch und eine Gesamtleistung von mindestens 3,0)</a:t>
            </a:r>
          </a:p>
        </p:txBody>
      </p:sp>
      <p:sp>
        <p:nvSpPr>
          <p:cNvPr id="9" name="Rechteck 8"/>
          <p:cNvSpPr/>
          <p:nvPr/>
        </p:nvSpPr>
        <p:spPr>
          <a:xfrm>
            <a:off x="1527608" y="2967861"/>
            <a:ext cx="9762835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400" b="1" dirty="0">
                <a:solidFill>
                  <a:schemeClr val="accent1">
                    <a:lumMod val="50000"/>
                  </a:schemeClr>
                </a:solidFill>
              </a:rPr>
              <a:t>Realschule</a:t>
            </a:r>
          </a:p>
          <a:p>
            <a:pPr marL="285750" indent="-285750">
              <a:buFontTx/>
              <a:buChar char="-"/>
            </a:pPr>
            <a:r>
              <a:rPr lang="de-DE" dirty="0">
                <a:solidFill>
                  <a:schemeClr val="accent1">
                    <a:lumMod val="50000"/>
                  </a:schemeClr>
                </a:solidFill>
              </a:rPr>
              <a:t>Allgemeinbildung, Kommunikationsfähigkeit, Sprachkenntnisse, Belastbarkeit, Leistungsbereitschaft, Teamfähigkeit, Flexibilität und Zeitmanagement</a:t>
            </a:r>
          </a:p>
          <a:p>
            <a:pPr marL="285750" indent="-285750">
              <a:buFontTx/>
              <a:buChar char="-"/>
            </a:pPr>
            <a:r>
              <a:rPr lang="de-DE" dirty="0">
                <a:solidFill>
                  <a:schemeClr val="accent1">
                    <a:lumMod val="50000"/>
                  </a:schemeClr>
                </a:solidFill>
              </a:rPr>
              <a:t>breit angelegter Fächerkanon </a:t>
            </a:r>
          </a:p>
          <a:p>
            <a:pPr marL="285750" indent="-285750">
              <a:buFontTx/>
              <a:buChar char="-"/>
            </a:pPr>
            <a:r>
              <a:rPr lang="de-DE" dirty="0">
                <a:solidFill>
                  <a:schemeClr val="accent1">
                    <a:lumMod val="50000"/>
                  </a:schemeClr>
                </a:solidFill>
              </a:rPr>
              <a:t>Schwerpunkt Deutsch,  Mathematik, erste Fremdsprache</a:t>
            </a:r>
          </a:p>
          <a:p>
            <a:r>
              <a:rPr lang="de-DE" dirty="0">
                <a:solidFill>
                  <a:schemeClr val="accent1">
                    <a:lumMod val="50000"/>
                  </a:schemeClr>
                </a:solidFill>
              </a:rPr>
              <a:t>-    Jahrgangsstufen 5 bis 10 mit Realschulabschluss</a:t>
            </a:r>
          </a:p>
        </p:txBody>
      </p:sp>
      <p:sp>
        <p:nvSpPr>
          <p:cNvPr id="10" name="Rechteck 9"/>
          <p:cNvSpPr/>
          <p:nvPr/>
        </p:nvSpPr>
        <p:spPr>
          <a:xfrm>
            <a:off x="1527608" y="4863076"/>
            <a:ext cx="748883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400" b="1" dirty="0">
                <a:solidFill>
                  <a:schemeClr val="accent1">
                    <a:lumMod val="50000"/>
                  </a:schemeClr>
                </a:solidFill>
              </a:rPr>
              <a:t>Gymnasium</a:t>
            </a:r>
          </a:p>
          <a:p>
            <a:r>
              <a:rPr lang="de-DE" dirty="0">
                <a:solidFill>
                  <a:schemeClr val="accent1">
                    <a:lumMod val="50000"/>
                  </a:schemeClr>
                </a:solidFill>
              </a:rPr>
              <a:t>-   breite und vertiefte Allgemeinbildung mit Schwerpunktbildung</a:t>
            </a:r>
          </a:p>
          <a:p>
            <a:r>
              <a:rPr lang="de-DE" dirty="0">
                <a:solidFill>
                  <a:schemeClr val="accent1">
                    <a:lumMod val="50000"/>
                  </a:schemeClr>
                </a:solidFill>
              </a:rPr>
              <a:t>-   Jahrgangsstufe 5 bis 10 in der Mittelstufe</a:t>
            </a:r>
            <a:br>
              <a:rPr lang="de-DE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de-DE" dirty="0">
                <a:solidFill>
                  <a:schemeClr val="accent1">
                    <a:lumMod val="50000"/>
                  </a:schemeClr>
                </a:solidFill>
              </a:rPr>
              <a:t>-   Jahrgang 11- 13 Oberstufe</a:t>
            </a:r>
            <a:br>
              <a:rPr lang="de-DE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de-DE" dirty="0">
                <a:solidFill>
                  <a:schemeClr val="accent1">
                    <a:lumMod val="50000"/>
                  </a:schemeClr>
                </a:solidFill>
              </a:rPr>
              <a:t>-   Abitur und allgemeine Hochschulreife</a:t>
            </a:r>
          </a:p>
        </p:txBody>
      </p:sp>
      <p:sp>
        <p:nvSpPr>
          <p:cNvPr id="2" name="Rechteck 1"/>
          <p:cNvSpPr/>
          <p:nvPr/>
        </p:nvSpPr>
        <p:spPr>
          <a:xfrm>
            <a:off x="1527608" y="568466"/>
            <a:ext cx="834856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800" b="1" dirty="0" smtClean="0">
                <a:solidFill>
                  <a:schemeClr val="accent1">
                    <a:lumMod val="50000"/>
                  </a:schemeClr>
                </a:solidFill>
              </a:rPr>
              <a:t>1. </a:t>
            </a:r>
            <a:r>
              <a:rPr lang="de-DE" sz="28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Welche Bildungsgänge gibt es in Hessen ab Klasse 5?</a:t>
            </a:r>
            <a:endParaRPr lang="de-DE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7611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2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LetterOMatic!" charset="0"/>
                <a:ea typeface="Times New Roman" pitchFamily="18" charset="0"/>
                <a:cs typeface="Arabic Typesetting" pitchFamily="66" charset="-78"/>
              </a:rPr>
              <a:t>		</a:t>
            </a:r>
            <a:endParaRPr kumimoji="0" lang="de-DE" alt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1483742" y="353491"/>
            <a:ext cx="1005247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de-DE" sz="28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Wie kann ich mich über die Schulen informieren?</a:t>
            </a:r>
          </a:p>
          <a:p>
            <a:pPr>
              <a:lnSpc>
                <a:spcPct val="200000"/>
              </a:lnSpc>
            </a:pPr>
            <a:endParaRPr lang="de-DE" sz="28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Inhaltsplatzhalter 3"/>
          <p:cNvSpPr txBox="1">
            <a:spLocks/>
          </p:cNvSpPr>
          <p:nvPr/>
        </p:nvSpPr>
        <p:spPr>
          <a:xfrm>
            <a:off x="1527606" y="1572121"/>
            <a:ext cx="10202575" cy="45259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 2" pitchFamily="18" charset="2"/>
              <a:buChar char="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 2" pitchFamily="18" charset="2"/>
              <a:buChar char="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 2" pitchFamily="18" charset="2"/>
              <a:buChar char="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 2" pitchFamily="18" charset="2"/>
              <a:buChar char="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 2" pitchFamily="18" charset="2"/>
              <a:buChar char="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de-DE" sz="2400" dirty="0">
                <a:solidFill>
                  <a:schemeClr val="accent1">
                    <a:lumMod val="50000"/>
                  </a:schemeClr>
                </a:solidFill>
              </a:rPr>
              <a:t>Informationen erhalten sie:</a:t>
            </a:r>
          </a:p>
          <a:p>
            <a:pPr>
              <a:lnSpc>
                <a:spcPct val="150000"/>
              </a:lnSpc>
            </a:pPr>
            <a:r>
              <a:rPr lang="de-DE" sz="1800" dirty="0">
                <a:solidFill>
                  <a:schemeClr val="accent1">
                    <a:lumMod val="50000"/>
                  </a:schemeClr>
                </a:solidFill>
              </a:rPr>
              <a:t>Auf der Homepage des Staatlichen Schulamtes Kassel 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de-DE" sz="1800" dirty="0">
                <a:solidFill>
                  <a:schemeClr val="accent1">
                    <a:lumMod val="50000"/>
                  </a:schemeClr>
                </a:solidFill>
              </a:rPr>
              <a:t>Kurzbeschreibung und Termine der weiterführenden Schulen (oder über die Klassenlehrerin</a:t>
            </a:r>
            <a:r>
              <a:rPr lang="de-DE" sz="1800" dirty="0" smtClean="0">
                <a:solidFill>
                  <a:schemeClr val="accent1">
                    <a:lumMod val="50000"/>
                  </a:schemeClr>
                </a:solidFill>
              </a:rPr>
              <a:t>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de-DE" sz="1800" dirty="0">
                <a:hlinkClick r:id="rId2"/>
              </a:rPr>
              <a:t>kurzbeschreibung_2025_landkreis.pdf</a:t>
            </a:r>
            <a:endParaRPr lang="de-DE" sz="18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de-DE" sz="1800" dirty="0" smtClean="0">
                <a:solidFill>
                  <a:schemeClr val="accent1">
                    <a:lumMod val="50000"/>
                  </a:schemeClr>
                </a:solidFill>
              </a:rPr>
              <a:t>An </a:t>
            </a:r>
            <a:r>
              <a:rPr lang="de-DE" sz="1800" dirty="0">
                <a:solidFill>
                  <a:schemeClr val="accent1">
                    <a:lumMod val="50000"/>
                  </a:schemeClr>
                </a:solidFill>
              </a:rPr>
              <a:t>den Infotagen der einzelnen </a:t>
            </a:r>
            <a:r>
              <a:rPr lang="de-DE" sz="1800" dirty="0" smtClean="0">
                <a:solidFill>
                  <a:schemeClr val="accent1">
                    <a:lumMod val="50000"/>
                  </a:schemeClr>
                </a:solidFill>
              </a:rPr>
              <a:t>Schulen (WLS am </a:t>
            </a:r>
            <a:r>
              <a:rPr lang="de-DE" sz="1800" dirty="0" smtClean="0">
                <a:solidFill>
                  <a:schemeClr val="accent1">
                    <a:lumMod val="50000"/>
                  </a:schemeClr>
                </a:solidFill>
              </a:rPr>
              <a:t>13.11.2025)</a:t>
            </a:r>
            <a:endParaRPr lang="de-DE" sz="18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endParaRPr lang="de-DE" sz="1800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lnSpc>
                <a:spcPct val="200000"/>
              </a:lnSpc>
              <a:buNone/>
            </a:pPr>
            <a:endParaRPr lang="de-DE" sz="1800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lnSpc>
                <a:spcPct val="200000"/>
              </a:lnSpc>
            </a:pPr>
            <a:endParaRPr lang="de-DE" sz="18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84841"/>
            <a:ext cx="1527608" cy="1473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151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357187"/>
            <a:ext cx="5638800" cy="614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773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2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LetterOMatic!" charset="0"/>
                <a:ea typeface="Times New Roman" pitchFamily="18" charset="0"/>
                <a:cs typeface="Arabic Typesetting" pitchFamily="66" charset="-78"/>
              </a:rPr>
              <a:t>		</a:t>
            </a:r>
            <a:endParaRPr kumimoji="0" lang="de-DE" alt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7" name="Grafik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84841"/>
            <a:ext cx="1527608" cy="1473159"/>
          </a:xfrm>
          <a:prstGeom prst="rect">
            <a:avLst/>
          </a:prstGeom>
        </p:spPr>
      </p:pic>
      <p:sp>
        <p:nvSpPr>
          <p:cNvPr id="7" name="Inhaltsplatzhalter 3"/>
          <p:cNvSpPr txBox="1">
            <a:spLocks/>
          </p:cNvSpPr>
          <p:nvPr/>
        </p:nvSpPr>
        <p:spPr>
          <a:xfrm>
            <a:off x="1527607" y="1572121"/>
            <a:ext cx="8229600" cy="45259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 2" pitchFamily="18" charset="2"/>
              <a:buChar char="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 2" pitchFamily="18" charset="2"/>
              <a:buChar char="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 2" pitchFamily="18" charset="2"/>
              <a:buChar char="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 2" pitchFamily="18" charset="2"/>
              <a:buChar char="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 2" pitchFamily="18" charset="2"/>
              <a:buChar char="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de-DE" sz="2400" dirty="0">
                <a:solidFill>
                  <a:schemeClr val="accent1">
                    <a:lumMod val="50000"/>
                  </a:schemeClr>
                </a:solidFill>
              </a:rPr>
              <a:t>Einstellung zur Schule</a:t>
            </a:r>
          </a:p>
          <a:p>
            <a:pPr>
              <a:lnSpc>
                <a:spcPct val="150000"/>
              </a:lnSpc>
            </a:pPr>
            <a:r>
              <a:rPr lang="de-DE" sz="2400" dirty="0">
                <a:solidFill>
                  <a:schemeClr val="accent1">
                    <a:lumMod val="50000"/>
                  </a:schemeClr>
                </a:solidFill>
              </a:rPr>
              <a:t>Begabung</a:t>
            </a:r>
          </a:p>
          <a:p>
            <a:pPr>
              <a:lnSpc>
                <a:spcPct val="150000"/>
              </a:lnSpc>
            </a:pPr>
            <a:r>
              <a:rPr lang="de-DE" sz="2400" dirty="0">
                <a:solidFill>
                  <a:schemeClr val="accent1">
                    <a:lumMod val="50000"/>
                  </a:schemeClr>
                </a:solidFill>
              </a:rPr>
              <a:t>Wissen</a:t>
            </a:r>
          </a:p>
          <a:p>
            <a:pPr>
              <a:lnSpc>
                <a:spcPct val="150000"/>
              </a:lnSpc>
            </a:pPr>
            <a:r>
              <a:rPr lang="de-DE" sz="2400" dirty="0">
                <a:solidFill>
                  <a:schemeClr val="accent1">
                    <a:lumMod val="50000"/>
                  </a:schemeClr>
                </a:solidFill>
              </a:rPr>
              <a:t>Arbeitshaltung und Lerngewohnheiten</a:t>
            </a:r>
          </a:p>
          <a:p>
            <a:pPr>
              <a:lnSpc>
                <a:spcPct val="150000"/>
              </a:lnSpc>
            </a:pPr>
            <a:r>
              <a:rPr lang="de-DE" sz="2400" dirty="0">
                <a:solidFill>
                  <a:schemeClr val="accent1">
                    <a:lumMod val="50000"/>
                  </a:schemeClr>
                </a:solidFill>
              </a:rPr>
              <a:t>Sprachliche Fähigkeiten</a:t>
            </a:r>
          </a:p>
          <a:p>
            <a:pPr>
              <a:lnSpc>
                <a:spcPct val="150000"/>
              </a:lnSpc>
            </a:pPr>
            <a:r>
              <a:rPr lang="de-DE" sz="2400" dirty="0">
                <a:solidFill>
                  <a:schemeClr val="accent1">
                    <a:lumMod val="50000"/>
                  </a:schemeClr>
                </a:solidFill>
              </a:rPr>
              <a:t>Mathematische Fähigkeiten</a:t>
            </a:r>
          </a:p>
          <a:p>
            <a:pPr>
              <a:lnSpc>
                <a:spcPct val="200000"/>
              </a:lnSpc>
            </a:pPr>
            <a:endParaRPr lang="de-DE" sz="1800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lnSpc>
                <a:spcPct val="200000"/>
              </a:lnSpc>
            </a:pPr>
            <a:endParaRPr lang="de-DE" sz="18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</p:txBody>
      </p:sp>
      <p:sp>
        <p:nvSpPr>
          <p:cNvPr id="2" name="Rechteck 1"/>
          <p:cNvSpPr/>
          <p:nvPr/>
        </p:nvSpPr>
        <p:spPr>
          <a:xfrm>
            <a:off x="1527607" y="457200"/>
            <a:ext cx="943595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de-DE" sz="28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4. Welcher Bildungsgang eignet sich für mein Kind?</a:t>
            </a:r>
          </a:p>
          <a:p>
            <a:pPr>
              <a:lnSpc>
                <a:spcPct val="150000"/>
              </a:lnSpc>
            </a:pPr>
            <a:endParaRPr lang="de-DE" sz="28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288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/>
        </p:nvSpPr>
        <p:spPr>
          <a:xfrm>
            <a:off x="1527607" y="-20807"/>
            <a:ext cx="819828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e-DE" sz="28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5. Wie, wo und wann werde ich beraten?  </a:t>
            </a:r>
          </a:p>
          <a:p>
            <a:pPr>
              <a:lnSpc>
                <a:spcPct val="150000"/>
              </a:lnSpc>
            </a:pPr>
            <a:r>
              <a:rPr lang="de-DE" sz="28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Übersicht über das </a:t>
            </a:r>
            <a:r>
              <a:rPr lang="de-DE" sz="28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Übergangsverfahren</a:t>
            </a:r>
            <a:endParaRPr lang="de-DE" sz="28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1527607" y="1364188"/>
            <a:ext cx="9895668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>
                <a:solidFill>
                  <a:schemeClr val="accent1">
                    <a:lumMod val="50000"/>
                  </a:schemeClr>
                </a:solidFill>
              </a:rPr>
              <a:t>bis </a:t>
            </a:r>
            <a:r>
              <a:rPr lang="de-DE" sz="1600" b="1" dirty="0" smtClean="0">
                <a:solidFill>
                  <a:schemeClr val="accent1">
                    <a:lumMod val="50000"/>
                  </a:schemeClr>
                </a:solidFill>
              </a:rPr>
              <a:t>Januar: </a:t>
            </a:r>
            <a:r>
              <a:rPr lang="de-DE" sz="1600" b="1" dirty="0">
                <a:solidFill>
                  <a:schemeClr val="accent1">
                    <a:lumMod val="50000"/>
                  </a:schemeClr>
                </a:solidFill>
              </a:rPr>
              <a:t>	</a:t>
            </a:r>
            <a:r>
              <a:rPr lang="de-DE" sz="1600" dirty="0" smtClean="0">
                <a:solidFill>
                  <a:schemeClr val="accent1">
                    <a:lumMod val="50000"/>
                  </a:schemeClr>
                </a:solidFill>
              </a:rPr>
              <a:t>Elterninfo </a:t>
            </a:r>
            <a:r>
              <a:rPr lang="de-DE" sz="1600" dirty="0">
                <a:solidFill>
                  <a:schemeClr val="accent1">
                    <a:lumMod val="50000"/>
                  </a:schemeClr>
                </a:solidFill>
              </a:rPr>
              <a:t>am </a:t>
            </a:r>
            <a:r>
              <a:rPr lang="de-DE" sz="1600" dirty="0" smtClean="0">
                <a:solidFill>
                  <a:schemeClr val="accent1">
                    <a:lumMod val="50000"/>
                  </a:schemeClr>
                </a:solidFill>
              </a:rPr>
              <a:t>Klassenelternabend/ </a:t>
            </a:r>
            <a:r>
              <a:rPr lang="de-DE" sz="1600" dirty="0">
                <a:solidFill>
                  <a:schemeClr val="accent1">
                    <a:lumMod val="50000"/>
                  </a:schemeClr>
                </a:solidFill>
              </a:rPr>
              <a:t>heutige Veranstaltung, Infotage der </a:t>
            </a:r>
            <a:r>
              <a:rPr lang="de-DE" sz="1600" dirty="0" smtClean="0">
                <a:solidFill>
                  <a:schemeClr val="accent1">
                    <a:lumMod val="50000"/>
                  </a:schemeClr>
                </a:solidFill>
              </a:rPr>
              <a:t>weiterführenden 			Schulen</a:t>
            </a:r>
          </a:p>
          <a:p>
            <a:endParaRPr lang="de-DE" sz="1600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de-DE" sz="1600" b="1" dirty="0">
                <a:solidFill>
                  <a:schemeClr val="accent1">
                    <a:lumMod val="50000"/>
                  </a:schemeClr>
                </a:solidFill>
              </a:rPr>
              <a:t>b</a:t>
            </a:r>
            <a:r>
              <a:rPr lang="de-DE" sz="1600" b="1" dirty="0" smtClean="0">
                <a:solidFill>
                  <a:schemeClr val="accent1">
                    <a:lumMod val="50000"/>
                  </a:schemeClr>
                </a:solidFill>
              </a:rPr>
              <a:t>is 15. Dezember</a:t>
            </a:r>
            <a:r>
              <a:rPr lang="de-DE" sz="1600" dirty="0" smtClean="0">
                <a:solidFill>
                  <a:schemeClr val="accent1">
                    <a:lumMod val="50000"/>
                  </a:schemeClr>
                </a:solidFill>
              </a:rPr>
              <a:t>	Antrag auf Aufnahme in eine Förderschule</a:t>
            </a:r>
            <a:r>
              <a:rPr lang="de-DE" sz="1600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de-DE" sz="1600" dirty="0">
                <a:solidFill>
                  <a:schemeClr val="accent1">
                    <a:lumMod val="50000"/>
                  </a:schemeClr>
                </a:solidFill>
              </a:rPr>
            </a:br>
            <a:endParaRPr lang="de-DE" sz="16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de-DE" sz="1600" b="1" dirty="0">
                <a:solidFill>
                  <a:schemeClr val="accent1">
                    <a:lumMod val="50000"/>
                  </a:schemeClr>
                </a:solidFill>
              </a:rPr>
              <a:t>bis 25. Februar</a:t>
            </a:r>
            <a:r>
              <a:rPr lang="de-DE" sz="1600" dirty="0">
                <a:solidFill>
                  <a:schemeClr val="accent1">
                    <a:lumMod val="50000"/>
                  </a:schemeClr>
                </a:solidFill>
              </a:rPr>
              <a:t>: 	</a:t>
            </a:r>
            <a:r>
              <a:rPr lang="de-DE" sz="1600" dirty="0" smtClean="0">
                <a:solidFill>
                  <a:schemeClr val="accent1">
                    <a:lumMod val="50000"/>
                  </a:schemeClr>
                </a:solidFill>
              </a:rPr>
              <a:t>Einzelberatung </a:t>
            </a:r>
            <a:r>
              <a:rPr lang="de-DE" sz="1600" dirty="0">
                <a:solidFill>
                  <a:schemeClr val="accent1">
                    <a:lumMod val="50000"/>
                  </a:schemeClr>
                </a:solidFill>
              </a:rPr>
              <a:t>in der </a:t>
            </a:r>
            <a:r>
              <a:rPr lang="de-DE" sz="1600" dirty="0" smtClean="0">
                <a:solidFill>
                  <a:schemeClr val="accent1">
                    <a:lumMod val="50000"/>
                  </a:schemeClr>
                </a:solidFill>
              </a:rPr>
              <a:t>G </a:t>
            </a:r>
            <a:r>
              <a:rPr lang="de-DE" sz="1600" dirty="0">
                <a:solidFill>
                  <a:schemeClr val="accent1">
                    <a:lumMod val="50000"/>
                  </a:schemeClr>
                </a:solidFill>
              </a:rPr>
              <a:t>(Anträge und Formulare erhalten Sie von der GS)</a:t>
            </a:r>
            <a:br>
              <a:rPr lang="de-DE" sz="1600" dirty="0">
                <a:solidFill>
                  <a:schemeClr val="accent1">
                    <a:lumMod val="50000"/>
                  </a:schemeClr>
                </a:solidFill>
              </a:rPr>
            </a:br>
            <a:endParaRPr lang="de-DE" sz="16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de-DE" sz="1600" b="1" dirty="0">
                <a:solidFill>
                  <a:schemeClr val="accent1">
                    <a:lumMod val="50000"/>
                  </a:schemeClr>
                </a:solidFill>
              </a:rPr>
              <a:t>bis 05. März: 	</a:t>
            </a:r>
            <a:r>
              <a:rPr lang="de-DE" sz="1600" dirty="0" smtClean="0">
                <a:solidFill>
                  <a:schemeClr val="accent1">
                    <a:lumMod val="50000"/>
                  </a:schemeClr>
                </a:solidFill>
              </a:rPr>
              <a:t>die </a:t>
            </a:r>
            <a:r>
              <a:rPr lang="de-DE" sz="1600" dirty="0">
                <a:solidFill>
                  <a:schemeClr val="accent1">
                    <a:lumMod val="50000"/>
                  </a:schemeClr>
                </a:solidFill>
              </a:rPr>
              <a:t>Eltern entscheiden über den Bildungsgang</a:t>
            </a:r>
          </a:p>
          <a:p>
            <a:r>
              <a:rPr lang="de-DE" sz="1600" dirty="0">
                <a:solidFill>
                  <a:schemeClr val="accent1">
                    <a:lumMod val="50000"/>
                  </a:schemeClr>
                </a:solidFill>
              </a:rPr>
              <a:t>		</a:t>
            </a:r>
            <a:r>
              <a:rPr lang="de-DE" sz="1600" dirty="0" smtClean="0">
                <a:solidFill>
                  <a:schemeClr val="accent1">
                    <a:lumMod val="50000"/>
                  </a:schemeClr>
                </a:solidFill>
              </a:rPr>
              <a:t>- </a:t>
            </a:r>
            <a:r>
              <a:rPr lang="de-DE" sz="1600" dirty="0">
                <a:solidFill>
                  <a:schemeClr val="accent1">
                    <a:lumMod val="50000"/>
                  </a:schemeClr>
                </a:solidFill>
              </a:rPr>
              <a:t>stimmt der Elternwunsch mit der Empfehlung der </a:t>
            </a:r>
            <a:r>
              <a:rPr lang="de-DE" sz="1600" dirty="0" err="1">
                <a:solidFill>
                  <a:schemeClr val="accent1">
                    <a:lumMod val="50000"/>
                  </a:schemeClr>
                </a:solidFill>
              </a:rPr>
              <a:t>Klassenkonf</a:t>
            </a:r>
            <a:r>
              <a:rPr lang="de-DE" sz="1600" dirty="0">
                <a:solidFill>
                  <a:schemeClr val="accent1">
                    <a:lumMod val="50000"/>
                  </a:schemeClr>
                </a:solidFill>
              </a:rPr>
              <a:t>. überein </a:t>
            </a:r>
            <a:r>
              <a:rPr lang="de-DE" sz="1600" dirty="0">
                <a:solidFill>
                  <a:schemeClr val="accent1">
                    <a:lumMod val="50000"/>
                  </a:schemeClr>
                </a:solidFill>
                <a:sym typeface="Wingdings 3" panose="05040102010807070707" pitchFamily="18" charset="2"/>
              </a:rPr>
              <a:t> 			</a:t>
            </a:r>
            <a:r>
              <a:rPr lang="de-DE" sz="1600" dirty="0" smtClean="0">
                <a:solidFill>
                  <a:schemeClr val="accent1">
                    <a:lumMod val="50000"/>
                  </a:schemeClr>
                </a:solidFill>
                <a:sym typeface="Wingdings 3" panose="05040102010807070707" pitchFamily="18" charset="2"/>
              </a:rPr>
              <a:t>	G </a:t>
            </a:r>
            <a:r>
              <a:rPr lang="de-DE" sz="1600" dirty="0">
                <a:solidFill>
                  <a:schemeClr val="accent1">
                    <a:lumMod val="50000"/>
                  </a:schemeClr>
                </a:solidFill>
                <a:sym typeface="Wingdings 3" panose="05040102010807070707" pitchFamily="18" charset="2"/>
              </a:rPr>
              <a:t>leitet Anmeldung an die gewünschte Schule weiter</a:t>
            </a:r>
            <a:endParaRPr lang="de-DE" sz="16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de-DE" sz="16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de-DE" sz="1600" b="1" dirty="0">
                <a:solidFill>
                  <a:schemeClr val="accent1">
                    <a:lumMod val="50000"/>
                  </a:schemeClr>
                </a:solidFill>
              </a:rPr>
              <a:t>bis 05. April:	</a:t>
            </a:r>
            <a:r>
              <a:rPr lang="de-DE" sz="1600" dirty="0" smtClean="0">
                <a:solidFill>
                  <a:schemeClr val="accent1">
                    <a:lumMod val="50000"/>
                  </a:schemeClr>
                </a:solidFill>
              </a:rPr>
              <a:t>stimmen </a:t>
            </a:r>
            <a:r>
              <a:rPr lang="de-DE" sz="1600" dirty="0">
                <a:solidFill>
                  <a:schemeClr val="accent1">
                    <a:lumMod val="50000"/>
                  </a:schemeClr>
                </a:solidFill>
              </a:rPr>
              <a:t>Elternwunsch und Klassenkonferenz nicht überein:</a:t>
            </a:r>
          </a:p>
          <a:p>
            <a:r>
              <a:rPr lang="de-DE" sz="1600" dirty="0">
                <a:solidFill>
                  <a:schemeClr val="accent1">
                    <a:lumMod val="50000"/>
                  </a:schemeClr>
                </a:solidFill>
              </a:rPr>
              <a:t>		</a:t>
            </a:r>
            <a:r>
              <a:rPr lang="de-DE" sz="1600" dirty="0" smtClean="0">
                <a:solidFill>
                  <a:schemeClr val="accent1">
                    <a:lumMod val="50000"/>
                  </a:schemeClr>
                </a:solidFill>
              </a:rPr>
              <a:t>- </a:t>
            </a:r>
            <a:r>
              <a:rPr lang="de-DE" sz="1600" dirty="0">
                <a:solidFill>
                  <a:schemeClr val="accent1">
                    <a:lumMod val="50000"/>
                  </a:schemeClr>
                </a:solidFill>
              </a:rPr>
              <a:t>Schule informiert über Beschluss und Begründung der Klassenkonferenz</a:t>
            </a:r>
          </a:p>
          <a:p>
            <a:r>
              <a:rPr lang="de-DE" sz="1600" dirty="0">
                <a:solidFill>
                  <a:schemeClr val="accent1">
                    <a:lumMod val="50000"/>
                  </a:schemeClr>
                </a:solidFill>
              </a:rPr>
              <a:t>		</a:t>
            </a:r>
            <a:r>
              <a:rPr lang="de-DE" sz="1600" dirty="0" smtClean="0">
                <a:solidFill>
                  <a:schemeClr val="accent1">
                    <a:lumMod val="50000"/>
                  </a:schemeClr>
                </a:solidFill>
              </a:rPr>
              <a:t>- </a:t>
            </a:r>
            <a:r>
              <a:rPr lang="de-DE" sz="1600" dirty="0">
                <a:solidFill>
                  <a:schemeClr val="accent1">
                    <a:lumMod val="50000"/>
                  </a:schemeClr>
                </a:solidFill>
              </a:rPr>
              <a:t>Eltern erhalten einen weiteren Beratungstermin </a:t>
            </a:r>
          </a:p>
          <a:p>
            <a:r>
              <a:rPr lang="de-DE" sz="1600" dirty="0">
                <a:solidFill>
                  <a:schemeClr val="accent1">
                    <a:lumMod val="50000"/>
                  </a:schemeClr>
                </a:solidFill>
              </a:rPr>
              <a:t>		</a:t>
            </a:r>
            <a:r>
              <a:rPr lang="de-DE" sz="1600" dirty="0" smtClean="0">
                <a:solidFill>
                  <a:schemeClr val="accent1">
                    <a:lumMod val="50000"/>
                  </a:schemeClr>
                </a:solidFill>
              </a:rPr>
              <a:t>- </a:t>
            </a:r>
            <a:r>
              <a:rPr lang="de-DE" sz="1600" dirty="0">
                <a:solidFill>
                  <a:schemeClr val="accent1">
                    <a:lumMod val="50000"/>
                  </a:schemeClr>
                </a:solidFill>
              </a:rPr>
              <a:t>Eltern teilen ihre Entscheidung bis zum 05. April der GS mit </a:t>
            </a:r>
            <a:r>
              <a:rPr lang="de-DE" sz="1600" dirty="0">
                <a:solidFill>
                  <a:schemeClr val="accent1">
                    <a:lumMod val="50000"/>
                  </a:schemeClr>
                </a:solidFill>
                <a:sym typeface="Wingdings 3" panose="05040102010807070707" pitchFamily="18" charset="2"/>
              </a:rPr>
              <a:t></a:t>
            </a:r>
            <a:endParaRPr lang="de-DE" sz="16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de-DE" sz="1600" dirty="0">
                <a:solidFill>
                  <a:schemeClr val="accent1">
                    <a:lumMod val="50000"/>
                  </a:schemeClr>
                </a:solidFill>
              </a:rPr>
              <a:t>		</a:t>
            </a:r>
            <a:r>
              <a:rPr lang="de-DE" sz="1600" dirty="0" smtClean="0">
                <a:solidFill>
                  <a:schemeClr val="accent1">
                    <a:lumMod val="50000"/>
                  </a:schemeClr>
                </a:solidFill>
                <a:sym typeface="Wingdings 3" panose="05040102010807070707" pitchFamily="18" charset="2"/>
              </a:rPr>
              <a:t>G </a:t>
            </a:r>
            <a:r>
              <a:rPr lang="de-DE" sz="1600" dirty="0">
                <a:solidFill>
                  <a:schemeClr val="accent1">
                    <a:lumMod val="50000"/>
                  </a:schemeClr>
                </a:solidFill>
                <a:sym typeface="Wingdings 3" panose="05040102010807070707" pitchFamily="18" charset="2"/>
              </a:rPr>
              <a:t>leitet Anmeldung an die gewünschte Schule </a:t>
            </a:r>
            <a:r>
              <a:rPr lang="de-DE" sz="1600" dirty="0" smtClean="0">
                <a:solidFill>
                  <a:schemeClr val="accent1">
                    <a:lumMod val="50000"/>
                  </a:schemeClr>
                </a:solidFill>
                <a:sym typeface="Wingdings 3" panose="05040102010807070707" pitchFamily="18" charset="2"/>
              </a:rPr>
              <a:t>weiter</a:t>
            </a:r>
          </a:p>
          <a:p>
            <a:endParaRPr lang="de-DE" sz="1600" dirty="0" smtClean="0">
              <a:solidFill>
                <a:schemeClr val="accent1">
                  <a:lumMod val="50000"/>
                </a:schemeClr>
              </a:solidFill>
              <a:sym typeface="Wingdings 3" panose="05040102010807070707" pitchFamily="18" charset="2"/>
            </a:endParaRPr>
          </a:p>
          <a:p>
            <a:r>
              <a:rPr lang="de-DE" sz="1600" b="1" dirty="0" smtClean="0">
                <a:solidFill>
                  <a:schemeClr val="accent1">
                    <a:lumMod val="50000"/>
                  </a:schemeClr>
                </a:solidFill>
                <a:sym typeface="Wingdings 3" panose="05040102010807070707" pitchFamily="18" charset="2"/>
              </a:rPr>
              <a:t>Juni:</a:t>
            </a:r>
            <a:r>
              <a:rPr lang="de-DE" sz="1600" dirty="0" smtClean="0">
                <a:solidFill>
                  <a:schemeClr val="accent1">
                    <a:lumMod val="50000"/>
                  </a:schemeClr>
                </a:solidFill>
                <a:sym typeface="Wingdings 3" panose="05040102010807070707" pitchFamily="18" charset="2"/>
              </a:rPr>
              <a:t>		- Versand des Aufnahmebescheids der ( bis Mai Verteilerkonferenzen am Schulamt) </a:t>
            </a:r>
          </a:p>
          <a:p>
            <a:endParaRPr lang="de-DE" sz="1600" dirty="0" smtClean="0">
              <a:solidFill>
                <a:schemeClr val="accent1">
                  <a:lumMod val="50000"/>
                </a:schemeClr>
              </a:solidFill>
              <a:sym typeface="Wingdings 3" panose="05040102010807070707" pitchFamily="18" charset="2"/>
            </a:endParaRPr>
          </a:p>
          <a:p>
            <a:r>
              <a:rPr lang="de-DE" sz="1600" b="1" dirty="0" smtClean="0">
                <a:solidFill>
                  <a:schemeClr val="accent1">
                    <a:lumMod val="50000"/>
                  </a:schemeClr>
                </a:solidFill>
                <a:sym typeface="Wingdings 3" panose="05040102010807070707" pitchFamily="18" charset="2"/>
              </a:rPr>
              <a:t>Mai</a:t>
            </a:r>
            <a:r>
              <a:rPr lang="de-DE" sz="1600" b="1" smtClean="0">
                <a:solidFill>
                  <a:schemeClr val="accent1">
                    <a:lumMod val="50000"/>
                  </a:schemeClr>
                </a:solidFill>
                <a:sym typeface="Wingdings 3" panose="05040102010807070707" pitchFamily="18" charset="2"/>
              </a:rPr>
              <a:t>/ Juni </a:t>
            </a:r>
            <a:r>
              <a:rPr lang="de-DE" sz="1600" b="1" dirty="0" smtClean="0">
                <a:solidFill>
                  <a:schemeClr val="accent1">
                    <a:lumMod val="50000"/>
                  </a:schemeClr>
                </a:solidFill>
                <a:sym typeface="Wingdings 3" panose="05040102010807070707" pitchFamily="18" charset="2"/>
              </a:rPr>
              <a:t>2025:</a:t>
            </a:r>
            <a:r>
              <a:rPr lang="de-DE" sz="1600" b="1" smtClean="0">
                <a:solidFill>
                  <a:schemeClr val="accent1">
                    <a:lumMod val="50000"/>
                  </a:schemeClr>
                </a:solidFill>
                <a:sym typeface="Wingdings 3" panose="05040102010807070707" pitchFamily="18" charset="2"/>
              </a:rPr>
              <a:t>	</a:t>
            </a:r>
            <a:r>
              <a:rPr lang="de-DE" sz="1600" smtClean="0">
                <a:solidFill>
                  <a:schemeClr val="accent1">
                    <a:lumMod val="50000"/>
                  </a:schemeClr>
                </a:solidFill>
                <a:sym typeface="Wingdings 3" panose="05040102010807070707" pitchFamily="18" charset="2"/>
              </a:rPr>
              <a:t>Gespräch </a:t>
            </a:r>
            <a:r>
              <a:rPr lang="de-DE" sz="1600" dirty="0" smtClean="0">
                <a:solidFill>
                  <a:schemeClr val="accent1">
                    <a:lumMod val="50000"/>
                  </a:schemeClr>
                </a:solidFill>
                <a:sym typeface="Wingdings 3" panose="05040102010807070707" pitchFamily="18" charset="2"/>
              </a:rPr>
              <a:t>WLS und G Wolfhagen – Klassenzusammensetzungen – Tipps und 				Erfahrungsaustausch, Übergabegespräch zu einzelnen Kindern  	</a:t>
            </a:r>
            <a:endParaRPr lang="de-DE" sz="16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de-DE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None/>
            </a:pPr>
            <a:endParaRPr lang="de-DE" dirty="0"/>
          </a:p>
          <a:p>
            <a:pPr>
              <a:buNone/>
            </a:pPr>
            <a:endParaRPr lang="de-DE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2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LetterOMatic!" charset="0"/>
                <a:ea typeface="Times New Roman" pitchFamily="18" charset="0"/>
                <a:cs typeface="Arabic Typesetting" pitchFamily="66" charset="-78"/>
              </a:rPr>
              <a:t>		</a:t>
            </a:r>
            <a:endParaRPr kumimoji="0" lang="de-DE" alt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84841"/>
            <a:ext cx="1527608" cy="1473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342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1992" y="0"/>
            <a:ext cx="5261205" cy="7462954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84841"/>
            <a:ext cx="1527608" cy="1473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670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8038" y="0"/>
            <a:ext cx="5132812" cy="7251942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84841"/>
            <a:ext cx="1527608" cy="1473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959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2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LetterOMatic!" charset="0"/>
                <a:ea typeface="Times New Roman" pitchFamily="18" charset="0"/>
                <a:cs typeface="Arabic Typesetting" pitchFamily="66" charset="-78"/>
              </a:rPr>
              <a:t>		</a:t>
            </a:r>
            <a:endParaRPr kumimoji="0" lang="de-DE" alt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7" name="Grafik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84841"/>
            <a:ext cx="1527608" cy="1473159"/>
          </a:xfrm>
          <a:prstGeom prst="rect">
            <a:avLst/>
          </a:prstGeom>
        </p:spPr>
      </p:pic>
      <p:sp>
        <p:nvSpPr>
          <p:cNvPr id="2" name="Rechteck 1"/>
          <p:cNvSpPr/>
          <p:nvPr/>
        </p:nvSpPr>
        <p:spPr>
          <a:xfrm>
            <a:off x="1527607" y="457200"/>
            <a:ext cx="943595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de-DE" sz="28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4. Gibt es noch Fragen?</a:t>
            </a:r>
          </a:p>
          <a:p>
            <a:pPr>
              <a:lnSpc>
                <a:spcPct val="150000"/>
              </a:lnSpc>
            </a:pPr>
            <a:endParaRPr lang="de-DE" sz="28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8707" y="1803440"/>
            <a:ext cx="5703679" cy="3784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489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2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LetterOMatic!" charset="0"/>
                <a:ea typeface="Times New Roman" pitchFamily="18" charset="0"/>
                <a:cs typeface="Arabic Typesetting" pitchFamily="66" charset="-78"/>
              </a:rPr>
              <a:t>		</a:t>
            </a:r>
            <a:endParaRPr kumimoji="0" lang="de-DE" alt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84841"/>
            <a:ext cx="1527608" cy="1473159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2150359" y="1020016"/>
            <a:ext cx="802811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5400" b="1" dirty="0">
                <a:solidFill>
                  <a:schemeClr val="accent1">
                    <a:lumMod val="50000"/>
                  </a:schemeClr>
                </a:solidFill>
              </a:rPr>
              <a:t>Vielen Dank für Ihre Aufmerksamkeit!</a:t>
            </a:r>
          </a:p>
          <a:p>
            <a:pPr algn="ctr"/>
            <a:endParaRPr lang="de-DE" sz="54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0261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500</Words>
  <Application>Microsoft Office PowerPoint</Application>
  <PresentationFormat>Breitbild</PresentationFormat>
  <Paragraphs>81</Paragraphs>
  <Slides>12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9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12</vt:i4>
      </vt:variant>
    </vt:vector>
  </HeadingPairs>
  <TitlesOfParts>
    <vt:vector size="23" baseType="lpstr">
      <vt:lpstr>Arabic Typesetting</vt:lpstr>
      <vt:lpstr>Arial</vt:lpstr>
      <vt:lpstr>Calibri</vt:lpstr>
      <vt:lpstr>Calibri Light</vt:lpstr>
      <vt:lpstr>LetterOMatic!</vt:lpstr>
      <vt:lpstr>Times New Roman</vt:lpstr>
      <vt:lpstr>Wingdings</vt:lpstr>
      <vt:lpstr>Wingdings 2</vt:lpstr>
      <vt:lpstr>Wingdings 3</vt:lpstr>
      <vt:lpstr>HDOfficeLightV0</vt:lpstr>
      <vt:lpstr>1_HDOfficeLightV0</vt:lpstr>
      <vt:lpstr>   Informationsabend zum Übergang von der Grundschule zur weiterführenden Schule – Teil 1  Teil 2 an der weiterführenden Schule (13.11.2025)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Herzlich Willkommen  zum  Elterninformationsabend  für die Eltern der  Schulanfänger 2016</dc:title>
  <dc:creator>Monika Harms</dc:creator>
  <cp:lastModifiedBy>Verwaltung</cp:lastModifiedBy>
  <cp:revision>74</cp:revision>
  <cp:lastPrinted>2018-08-13T10:46:39Z</cp:lastPrinted>
  <dcterms:created xsi:type="dcterms:W3CDTF">2015-03-08T17:28:32Z</dcterms:created>
  <dcterms:modified xsi:type="dcterms:W3CDTF">2025-11-05T10:03:31Z</dcterms:modified>
</cp:coreProperties>
</file>